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89" r:id="rId3"/>
    <p:sldId id="290" r:id="rId4"/>
    <p:sldId id="259" r:id="rId5"/>
    <p:sldId id="260" r:id="rId6"/>
    <p:sldId id="291" r:id="rId7"/>
    <p:sldId id="292" r:id="rId8"/>
    <p:sldId id="261" r:id="rId9"/>
    <p:sldId id="277" r:id="rId10"/>
    <p:sldId id="272" r:id="rId11"/>
    <p:sldId id="293" r:id="rId12"/>
    <p:sldId id="273" r:id="rId13"/>
    <p:sldId id="262" r:id="rId14"/>
    <p:sldId id="265" r:id="rId15"/>
    <p:sldId id="271" r:id="rId16"/>
    <p:sldId id="268" r:id="rId17"/>
    <p:sldId id="270" r:id="rId18"/>
    <p:sldId id="294" r:id="rId19"/>
    <p:sldId id="278" r:id="rId20"/>
    <p:sldId id="267" r:id="rId21"/>
    <p:sldId id="279" r:id="rId22"/>
    <p:sldId id="295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236"/>
    <a:srgbClr val="99CC00"/>
    <a:srgbClr val="33CC33"/>
    <a:srgbClr val="FF0066"/>
    <a:srgbClr val="F04230"/>
    <a:srgbClr val="EA149E"/>
    <a:srgbClr val="C23CC2"/>
    <a:srgbClr val="291A1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88" d="100"/>
          <a:sy n="88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0174BDA-B4A3-46FD-9AC7-F3739E3479DA}" type="datetimeFigureOut">
              <a:rPr lang="ru-RU"/>
              <a:pPr>
                <a:defRPr/>
              </a:pPr>
              <a:t>13.02.2014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F80E421-9817-4C38-803F-0F321C4642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Великое   </a:t>
            </a:r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A1858CC-A5A8-4808-879D-6E553BB02D5A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59A560-51C1-48C6-9D8D-0950F4F4CE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21915-5F62-41C5-89F0-200A4E30DD6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86F4A-9655-4170-BC36-F7C86911E9A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21306-6D2E-4A5D-8428-3ECD818AB90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ACDCC-C746-49A5-A637-8C8596019F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65EF5-A9F1-47B4-80C1-057FE99560A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E2A9B1-4AA5-4B2E-B681-E448474663D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5DB70-99D4-4634-A1A6-115C79DA6A7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9472E0-9305-4B85-873B-5C171A47C62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7540FE-B19B-496C-93E0-DDB3E05E5D1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5A73D-AFBC-4046-BDB0-4880EC4E08C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D5CB6-ADB4-4BB6-B9FE-9020C42F20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6DF4576-291C-4F0C-B5EE-C1C3690C76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6.png"/><Relationship Id="rId7" Type="http://schemas.openxmlformats.org/officeDocument/2006/relationships/image" Target="../media/image34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&#1091;&#1088;&#1086;&#1082;%20&#1052;&#1054;&#1051;&#1048;&#1058;&#1042;&#1040;\&#1052;&#1091;&#1079;&#1099;&#1082;&#1072;%20&#1082;%20&#1091;&#1088;&#1086;&#1082;&#1091;%20&#1084;&#1086;&#1083;&#1080;&#1090;&#1074;&#1072;\liudmila_gurchenko_-_molitva.mp3" TargetMode="Externa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&#1091;&#1088;&#1086;&#1082;%20&#1052;&#1054;&#1051;&#1048;&#1058;&#1042;&#1040;\&#1052;&#1091;&#1079;&#1099;&#1082;&#1072;%20&#1082;%20&#1091;&#1088;&#1086;&#1082;&#1091;%20&#1084;&#1086;&#1083;&#1080;&#1090;&#1074;&#1072;\01%20Let%20My%20Prayer%20Come%20True.wma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&#1091;&#1088;&#1086;&#1082;%20&#1052;&#1054;&#1051;&#1048;&#1058;&#1042;&#1040;\&#1052;&#1091;&#1079;&#1099;&#1082;&#1072;%20&#1082;%20&#1091;&#1088;&#1086;&#1082;&#1091;%20&#1084;&#1086;&#1083;&#1080;&#1090;&#1074;&#1072;\01%20Let%20My%20Prayer%20Come%20True.wma" TargetMode="External"/><Relationship Id="rId6" Type="http://schemas.openxmlformats.org/officeDocument/2006/relationships/image" Target="../media/image49.jpeg"/><Relationship Id="rId11" Type="http://schemas.openxmlformats.org/officeDocument/2006/relationships/image" Target="../media/image6.png"/><Relationship Id="rId5" Type="http://schemas.openxmlformats.org/officeDocument/2006/relationships/image" Target="../media/image48.jpeg"/><Relationship Id="rId10" Type="http://schemas.openxmlformats.org/officeDocument/2006/relationships/image" Target="../media/image53.jpeg"/><Relationship Id="rId4" Type="http://schemas.openxmlformats.org/officeDocument/2006/relationships/image" Target="../media/image47.jpeg"/><Relationship Id="rId9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&#1091;&#1088;&#1086;&#1082;%20&#1052;&#1054;&#1051;&#1048;&#1058;&#1042;&#1040;\&#1052;&#1091;&#1079;&#1099;&#1082;&#1072;%20&#1082;%20&#1091;&#1088;&#1086;&#1082;&#1091;%20&#1084;&#1086;&#1083;&#1080;&#1090;&#1074;&#1072;\&#1061;&#1086;&#1088;%20&#1058;&#1091;&#1088;&#1077;&#1094;&#1082;&#1086;&#1075;&#1086;%20-%20Ki%20Mi%20Zion%20(&#1077;&#1074;&#1088;&#1077;&#1081;&#1089;&#1082;&#1072;&#1103;%20&#1084;&#1086;&#1083;&#1080;&#1090;&#1074;&#1072;).mp3" TargetMode="Externa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51275" y="260350"/>
            <a:ext cx="5292725" cy="3024188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dirty="0" smtClean="0">
                <a:solidFill>
                  <a:srgbClr val="002060"/>
                </a:solidFill>
              </a:rPr>
              <a:t>                      </a:t>
            </a:r>
            <a:br>
              <a:rPr lang="ru-RU" sz="6600" dirty="0" smtClean="0">
                <a:solidFill>
                  <a:srgbClr val="002060"/>
                </a:solidFill>
              </a:rPr>
            </a:br>
            <a:r>
              <a:rPr lang="ru-RU" sz="6600" dirty="0" smtClean="0">
                <a:solidFill>
                  <a:srgbClr val="002060"/>
                </a:solidFill>
              </a:rPr>
              <a:t/>
            </a:r>
            <a:br>
              <a:rPr lang="ru-RU" sz="6600" dirty="0" smtClean="0">
                <a:solidFill>
                  <a:srgbClr val="002060"/>
                </a:solidFill>
              </a:rPr>
            </a:br>
            <a:r>
              <a:rPr lang="ru-RU" sz="6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ru-RU" sz="5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Православная молитва</a:t>
            </a:r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600" dirty="0" smtClean="0">
                <a:solidFill>
                  <a:srgbClr val="002060"/>
                </a:solidFill>
              </a:rPr>
              <a:t/>
            </a:r>
            <a:br>
              <a:rPr lang="ru-RU" sz="6600" dirty="0" smtClean="0">
                <a:solidFill>
                  <a:srgbClr val="002060"/>
                </a:solidFill>
              </a:rPr>
            </a:br>
            <a:r>
              <a:rPr lang="ru-RU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6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0" y="3933825"/>
            <a:ext cx="8964613" cy="2924175"/>
          </a:xfrm>
        </p:spPr>
        <p:txBody>
          <a:bodyPr/>
          <a:lstStyle/>
          <a:p>
            <a:pPr algn="just">
              <a:defRPr/>
            </a:pPr>
            <a:r>
              <a:rPr lang="ru-RU" sz="2400" b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</a:t>
            </a:r>
            <a:r>
              <a:rPr lang="ru-RU" sz="2400" b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урока</a:t>
            </a:r>
            <a:r>
              <a:rPr lang="ru-RU" sz="2400" b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ru-RU" sz="24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Кравченко С.Ю. МОУ СОШ №89</a:t>
            </a:r>
          </a:p>
          <a:p>
            <a:pPr algn="just">
              <a:defRPr/>
            </a:pPr>
            <a:r>
              <a:rPr lang="ru-RU" sz="24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разработали:</a:t>
            </a:r>
            <a:r>
              <a:rPr lang="ru-RU" sz="24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Говорухина А.А. МОУ СОШ №78 </a:t>
            </a:r>
          </a:p>
          <a:p>
            <a:pPr algn="just">
              <a:defRPr/>
            </a:pPr>
            <a:r>
              <a:rPr lang="ru-RU" sz="24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Коканова С.И. МОУ СОШ №83</a:t>
            </a:r>
          </a:p>
          <a:p>
            <a:pPr algn="just">
              <a:defRPr/>
            </a:pPr>
            <a:r>
              <a:rPr lang="ru-RU" sz="24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Мелконян А.А. МОУ СОШ №66</a:t>
            </a:r>
          </a:p>
          <a:p>
            <a:pPr algn="l">
              <a:defRPr/>
            </a:pPr>
            <a:r>
              <a:rPr lang="ru-RU" sz="24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</a:t>
            </a:r>
          </a:p>
          <a:p>
            <a:pPr algn="l">
              <a:defRPr/>
            </a:pPr>
            <a:r>
              <a:rPr lang="ru-RU" sz="24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</a:t>
            </a:r>
            <a:r>
              <a:rPr lang="ru-RU" sz="2400" b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Сочи 2012 год</a:t>
            </a:r>
            <a:endParaRPr lang="ru-RU" sz="2400" b="1" dirty="0">
              <a:solidFill>
                <a:srgbClr val="0012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F:\фото\девочка со свечой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260350"/>
            <a:ext cx="3433763" cy="3300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205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0"/>
                            </p:stCondLst>
                            <p:childTnLst>
                              <p:par>
                                <p:cTn id="5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75000"/>
                <a:lumOff val="25000"/>
              </a:schemeClr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Света\Рабочий стол\изображ\жизнь\23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908720"/>
            <a:ext cx="3583337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4213" y="0"/>
            <a:ext cx="8208962" cy="2781300"/>
          </a:xfrm>
        </p:spPr>
        <p:txBody>
          <a:bodyPr/>
          <a:lstStyle/>
          <a:p>
            <a:pPr>
              <a:defRPr/>
            </a:pPr>
            <a:r>
              <a:rPr lang="ru-RU" sz="28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«Есть благочестивая     традиция…»</a:t>
            </a:r>
            <a:br>
              <a:rPr lang="ru-RU" sz="28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ИСКРЕННО, </a:t>
            </a:r>
            <a:br>
              <a:rPr lang="ru-RU" sz="3600" b="1" i="1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СЕРДЕЧНО</a:t>
            </a:r>
            <a:r>
              <a:rPr lang="ru-RU" sz="36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br>
              <a:rPr lang="ru-RU" sz="36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</a:t>
            </a:r>
            <a:r>
              <a:rPr lang="ru-RU" sz="3600" b="1" i="1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ПРАВИЛЬНО </a:t>
            </a:r>
            <a:r>
              <a:rPr lang="ru-RU" sz="2400" b="1" i="1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</a:t>
            </a:r>
            <a:br>
              <a:rPr lang="ru-RU" sz="2400" b="1" i="1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b="1" i="1" dirty="0" smtClean="0">
              <a:solidFill>
                <a:srgbClr val="0012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403350" y="2636838"/>
            <a:ext cx="7561263" cy="4032250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ru-RU" sz="4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БЛАГОДАТЬ</a:t>
            </a:r>
            <a:r>
              <a:rPr lang="ru-RU" sz="4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(добрый дар)</a:t>
            </a:r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Священное Предание – 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действие Божьей благодати, </a:t>
            </a:r>
          </a:p>
          <a:p>
            <a:pPr algn="ctr">
              <a:buFontTx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«предание» - «традиция»</a:t>
            </a:r>
            <a:r>
              <a:rPr lang="ru-RU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724525" y="2060575"/>
            <a:ext cx="0" cy="576263"/>
          </a:xfrm>
          <a:prstGeom prst="straightConnector1">
            <a:avLst/>
          </a:prstGeom>
          <a:ln w="317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 descr="C:\Documents and Settings\Пользователь\Рабочий стол\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91513" cy="981075"/>
          </a:xfrm>
        </p:spPr>
        <p:txBody>
          <a:bodyPr/>
          <a:lstStyle/>
          <a:p>
            <a:pPr>
              <a:defRPr/>
            </a:pPr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СВЯТЫЕ</a:t>
            </a:r>
            <a:endParaRPr lang="ru-RU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84213" y="836613"/>
            <a:ext cx="8002587" cy="4321175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ru-RU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БЛАГОДАТЬ –  </a:t>
            </a:r>
          </a:p>
          <a:p>
            <a:pPr algn="ctr">
              <a:buFontTx/>
              <a:buNone/>
              <a:defRPr/>
            </a:pPr>
            <a:r>
              <a:rPr lang="ru-RU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их сердцах:</a:t>
            </a:r>
          </a:p>
          <a:p>
            <a:pPr algn="ctr">
              <a:buFontTx/>
              <a:buNone/>
              <a:defRPr/>
            </a:pPr>
            <a:r>
              <a:rPr lang="ru-RU" sz="4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вера</a:t>
            </a:r>
          </a:p>
          <a:p>
            <a:pPr algn="ctr">
              <a:buFontTx/>
              <a:buNone/>
              <a:defRPr/>
            </a:pPr>
            <a:r>
              <a:rPr lang="ru-RU" sz="4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надежда</a:t>
            </a:r>
          </a:p>
          <a:p>
            <a:pPr algn="ctr">
              <a:buFontTx/>
              <a:buNone/>
              <a:defRPr/>
            </a:pPr>
            <a:r>
              <a:rPr lang="ru-RU" sz="4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любовь</a:t>
            </a:r>
            <a:endParaRPr lang="ru-RU" sz="40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7106" name="Picture 2" descr="C:\Users\1\Desktop\святые\Святой Серафим Саровский.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99784" y="4207385"/>
            <a:ext cx="1944216" cy="2650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7107" name="Picture 3" descr="C:\Users\1\Desktop\святые\Иконы Святых.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310717"/>
            <a:ext cx="1750710" cy="2547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C:\Documents and Settings\Света\Рабочий стол\С.Ю. ОПК\св. Пантелеймон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691680" y="2996952"/>
            <a:ext cx="1805603" cy="2546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7108" name="Picture 4" descr="C:\Users\1\Desktop\святые\Святая праведная дева Иулиания, княжна Ольшанская.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0"/>
            <a:ext cx="1872208" cy="33582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C:\Documents and Settings\Света\Рабочий стол\С.Ю. ОПК\николай чудотворец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635896" y="4221088"/>
            <a:ext cx="1866999" cy="2433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7109" name="Picture 5" descr="C:\Users\1\Desktop\святые\Преподобным Варсонофием Оптинским..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868144" y="1988840"/>
            <a:ext cx="1888591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7110" name="Picture 6" descr="C:\Users\1\Desktop\святые\Mitrofan_Voronrzh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308304" y="0"/>
            <a:ext cx="1835696" cy="21447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3" dur="2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6" dur="2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0" dur="2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7" dur="20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6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63" dur="2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286375" cy="642937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Молитва Иисусова -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rgbClr val="FFFF00"/>
                </a:solidFill>
              </a:rPr>
              <a:t/>
            </a:r>
            <a:br>
              <a:rPr lang="ru-RU" sz="4000" dirty="0" smtClean="0">
                <a:solidFill>
                  <a:srgbClr val="FFFF00"/>
                </a:solidFill>
              </a:rPr>
            </a:b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«Господи Иисусе Христе, Сыне Божий, помилуй меня, грешнаго».</a:t>
            </a:r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(освящает и душу ,</a:t>
            </a:r>
            <a:b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сердце христианина)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C:\Users\1\Desktop\молитва!\Да будут светлы мои мысли, ибо они станут словами. Да будут чисты мои слова, ибо они станут делами. Да будут благи мои дела, ибо они станут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6136" y="2492896"/>
            <a:ext cx="3157791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4" name="Picture 6" descr="C:\Users\1\Desktop\Фото и Картинки\ОПК 2\распятите\УЕУК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692696"/>
            <a:ext cx="1665429" cy="2347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Documents and Settings\Света\Рабочий стол\С.Ю. ОПК\bible2[1]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88728" y="3717032"/>
            <a:ext cx="2667461" cy="2884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215063" y="2708275"/>
            <a:ext cx="2928937" cy="792163"/>
          </a:xfrm>
        </p:spPr>
        <p:txBody>
          <a:bodyPr/>
          <a:lstStyle/>
          <a:p>
            <a:pPr>
              <a:defRPr/>
            </a:pPr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Священная Книга </a:t>
            </a:r>
            <a:b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Христиан</a:t>
            </a:r>
            <a:endParaRPr lang="ru-RU" sz="2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0"/>
            <a:ext cx="6948488" cy="6643688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Молитва Господня- </a:t>
            </a:r>
          </a:p>
          <a:p>
            <a:pPr algn="ctr">
              <a:buFontTx/>
              <a:buNone/>
              <a:defRPr/>
            </a:pPr>
            <a:r>
              <a:rPr lang="ru-RU" sz="24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«Отче наш, Иже еси на небесех! Да святится имя Твое, да приидет Царствие Твое, да будет воля Твоя, яко на небеси и на земли. Хлеб наш насущный даждь нам днесь; и остави нам долги наша, якоже и мы оставляем должником нашим; и не введи нас во искушение, но избави нас от лукавого.» </a:t>
            </a:r>
          </a:p>
          <a:p>
            <a:pPr algn="ctr">
              <a:buFontTx/>
              <a:buNone/>
              <a:defRPr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 Евангелие от Матфея) </a:t>
            </a:r>
          </a:p>
          <a:p>
            <a:pPr algn="ctr">
              <a:buFontTx/>
              <a:buNone/>
              <a:defRPr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«…когда молитесь, говорите: Отче наш…»</a:t>
            </a:r>
          </a:p>
          <a:p>
            <a:pPr algn="ctr">
              <a:buFontTx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Словарь: </a:t>
            </a:r>
          </a:p>
          <a:p>
            <a:pPr>
              <a:buFontTx/>
              <a:buNone/>
              <a:defRPr/>
            </a:pP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иже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«который»</a:t>
            </a:r>
          </a:p>
          <a:p>
            <a:pPr>
              <a:buFontTx/>
              <a:buNone/>
              <a:defRPr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еси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«Ты есть»</a:t>
            </a:r>
          </a:p>
          <a:p>
            <a:pPr>
              <a:buFontTx/>
              <a:buNone/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лукавый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«лживый» (зло, злой дух)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 descr="C:\Users\1\Desktop\молитва!\Покаянная молитв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36296" y="188640"/>
            <a:ext cx="1656184" cy="2492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0"/>
                            </p:stCondLst>
                            <p:childTnLst>
                              <p:par>
                                <p:cTn id="3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000"/>
                            </p:stCondLst>
                            <p:childTnLst>
                              <p:par>
                                <p:cTn id="4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0"/>
                            </p:stCondLst>
                            <p:childTnLst>
                              <p:par>
                                <p:cTn id="5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7000"/>
                            </p:stCondLst>
                            <p:childTnLst>
                              <p:par>
                                <p:cTn id="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6" dur="3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3"/>
          <p:cNvSpPr>
            <a:spLocks noGrp="1"/>
          </p:cNvSpPr>
          <p:nvPr>
            <p:ph idx="1"/>
          </p:nvPr>
        </p:nvSpPr>
        <p:spPr>
          <a:xfrm>
            <a:off x="0" y="1916113"/>
            <a:ext cx="9144000" cy="4941887"/>
          </a:xfrm>
        </p:spPr>
        <p:txBody>
          <a:bodyPr/>
          <a:lstStyle/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ru-RU" b="1" u="sng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Христианин всегда </a:t>
            </a:r>
          </a:p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ru-RU" b="1" u="sng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помнит:</a:t>
            </a:r>
          </a:p>
          <a:p>
            <a:pPr algn="ctr">
              <a:buFontTx/>
              <a:buNone/>
              <a:defRPr/>
            </a:pP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.«Просимое» должно быть </a:t>
            </a: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полезно</a:t>
            </a:r>
            <a:r>
              <a:rPr lang="ru-RU" sz="28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для него и близких, за кого просит.</a:t>
            </a:r>
          </a:p>
          <a:p>
            <a:pPr algn="ctr">
              <a:buFontTx/>
              <a:buNone/>
              <a:defRPr/>
            </a:pP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То, что хочется, будет дано человеку </a:t>
            </a: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своевременно</a:t>
            </a:r>
            <a:r>
              <a:rPr lang="ru-RU" sz="28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т.е. тогда, когда это необходимо.</a:t>
            </a:r>
          </a:p>
          <a:p>
            <a:pPr algn="ctr">
              <a:buFontTx/>
              <a:buNone/>
              <a:defRPr/>
            </a:pP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Чтобы рассчитывать на милость Божью, нужно быть </a:t>
            </a: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послушным</a:t>
            </a:r>
            <a:r>
              <a:rPr lang="ru-RU" sz="28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Ему, выполнять заповеди Его, поступать по совести.</a:t>
            </a:r>
          </a:p>
          <a:p>
            <a:pPr>
              <a:defRPr/>
            </a:pPr>
            <a:endParaRPr lang="ru-RU" dirty="0" smtClean="0">
              <a:solidFill>
                <a:srgbClr val="FF33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6732588" cy="2060575"/>
          </a:xfrm>
        </p:spPr>
        <p:txBody>
          <a:bodyPr/>
          <a:lstStyle/>
          <a:p>
            <a:pPr>
              <a:defRPr/>
            </a:pPr>
            <a:r>
              <a:rPr lang="ru-RU" sz="3600" b="1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 И все, чего ни просите в молитве с верою, получите»</a:t>
            </a:r>
            <a:r>
              <a:rPr lang="ru-RU" sz="2800" b="1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(Евангелие от Матфея)</a:t>
            </a:r>
            <a:r>
              <a:rPr lang="ru-RU" sz="2800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i="1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8" name="Picture 4" descr="C:\Users\1\Desktop\молитва!\Молящаяся.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61150" y="0"/>
            <a:ext cx="2482850" cy="2761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2C1C12">
                <a:alpha val="84000"/>
              </a:srgbClr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8" name="Picture 10" descr="C:\Users\1\Desktop\молитва!\0_8176e_50be8be4_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3026532"/>
            <a:ext cx="3456384" cy="3333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0"/>
            <a:ext cx="3635375" cy="2500313"/>
          </a:xfrm>
        </p:spPr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МОЛИТВЕ </a:t>
            </a:r>
            <a:b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храме 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492500" y="0"/>
            <a:ext cx="5651500" cy="6858000"/>
          </a:xfrm>
        </p:spPr>
        <p:txBody>
          <a:bodyPr/>
          <a:lstStyle/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посещении храма    </a:t>
            </a:r>
          </a:p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для  молитвы христианин:                      </a:t>
            </a:r>
          </a:p>
          <a:p>
            <a:pPr>
              <a:buFontTx/>
              <a:buNone/>
              <a:defRPr/>
            </a:pPr>
            <a:r>
              <a:rPr lang="ru-RU" sz="3600" b="1" i="1" dirty="0" smtClean="0">
                <a:solidFill>
                  <a:srgbClr val="291A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- ставит перед </a:t>
            </a:r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образом</a:t>
            </a:r>
            <a:r>
              <a:rPr lang="ru-RU" sz="3600" b="1" i="1" dirty="0" smtClean="0">
                <a:solidFill>
                  <a:srgbClr val="291A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которому будет молиться церковную </a:t>
            </a:r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свечу </a:t>
            </a:r>
          </a:p>
          <a:p>
            <a:pPr>
              <a:buFontTx/>
              <a:buNone/>
              <a:defRPr/>
            </a:pPr>
            <a:r>
              <a:rPr lang="ru-RU" sz="3600" b="1" i="1" dirty="0" smtClean="0">
                <a:solidFill>
                  <a:srgbClr val="291A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- возносит свой духовный </a:t>
            </a:r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взгляд </a:t>
            </a:r>
            <a:r>
              <a:rPr lang="ru-RU" sz="3600" b="1" i="1" dirty="0" smtClean="0">
                <a:solidFill>
                  <a:srgbClr val="291A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почитаемой иконе </a:t>
            </a:r>
          </a:p>
          <a:p>
            <a:pPr>
              <a:buFontTx/>
              <a:buNone/>
              <a:defRPr/>
            </a:pPr>
            <a:r>
              <a:rPr lang="ru-RU" sz="3600" b="1" i="1" dirty="0" smtClean="0">
                <a:solidFill>
                  <a:srgbClr val="291A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- и </a:t>
            </a:r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 смирением </a:t>
            </a:r>
            <a:r>
              <a:rPr lang="ru-RU" sz="3600" b="1" i="1" dirty="0" smtClean="0">
                <a:solidFill>
                  <a:srgbClr val="291A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просит помощи в своих нуждах</a:t>
            </a:r>
            <a:endParaRPr lang="ru-RU" sz="3600" b="1" i="1" dirty="0">
              <a:solidFill>
                <a:srgbClr val="291A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13" name="Picture 9" descr="C:\Users\1\Desktop\Фото и Картинки\КАРТИНКИ ВСЕ\ВОВ\original[1]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0" descr="5e636d16f11et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Содержимое 2"/>
          <p:cNvSpPr>
            <a:spLocks noGrp="1"/>
          </p:cNvSpPr>
          <p:nvPr>
            <p:ph/>
          </p:nvPr>
        </p:nvSpPr>
        <p:spPr>
          <a:xfrm>
            <a:off x="457200" y="274638"/>
            <a:ext cx="8229600" cy="6369050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ru-RU" sz="40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Молитва для христианина:</a:t>
            </a:r>
          </a:p>
          <a:p>
            <a:pPr algn="ctr">
              <a:buFontTx/>
              <a:buNone/>
              <a:defRPr/>
            </a:pPr>
            <a:endParaRPr lang="ru-RU" b="1" i="1" dirty="0" smtClean="0">
              <a:solidFill>
                <a:srgbClr val="C00000"/>
              </a:solidFill>
            </a:endParaRPr>
          </a:p>
          <a:p>
            <a:pPr algn="ctr">
              <a:buFontTx/>
              <a:buNone/>
              <a:defRPr/>
            </a:pPr>
            <a:r>
              <a:rPr lang="ru-RU" sz="54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«…есть великое оружие, великая защита, пристань и безопасное убежище…» </a:t>
            </a:r>
          </a:p>
          <a:p>
            <a:pPr algn="ctr">
              <a:buFontTx/>
              <a:buNone/>
              <a:defRPr/>
            </a:pPr>
            <a:endParaRPr lang="ru-RU" b="1" dirty="0" smtClean="0">
              <a:solidFill>
                <a:srgbClr val="00123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  <a:defRPr/>
            </a:pPr>
            <a:r>
              <a:rPr lang="ru-RU" b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игумен Савва </a:t>
            </a:r>
          </a:p>
          <a:p>
            <a:pPr algn="ctr">
              <a:defRPr/>
            </a:pPr>
            <a:endParaRPr lang="ru-RU" sz="2400" dirty="0" smtClean="0">
              <a:solidFill>
                <a:srgbClr val="C00000"/>
              </a:solidFill>
            </a:endParaRPr>
          </a:p>
          <a:p>
            <a:pPr algn="ctr">
              <a:buFontTx/>
              <a:buNone/>
              <a:defRPr/>
            </a:pPr>
            <a:endParaRPr lang="ru-RU" sz="4000" b="1" i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  <a:alpha val="22000"/>
              </a:schemeClr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Света\Рабочий стол\С.Ю. ОПК\1172483341546973_1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1700213"/>
            <a:ext cx="4487862" cy="3367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787900" y="274638"/>
            <a:ext cx="3898900" cy="5962650"/>
          </a:xfrm>
        </p:spPr>
        <p:txBody>
          <a:bodyPr/>
          <a:lstStyle/>
          <a:p>
            <a:pPr>
              <a:defRPr/>
            </a:pPr>
            <a:r>
              <a:rPr lang="ru-RU" sz="5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«Свет в храмине от свечи, </a:t>
            </a:r>
            <a:br>
              <a:rPr lang="ru-RU" sz="5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в душе </a:t>
            </a:r>
            <a:br>
              <a:rPr lang="ru-RU" sz="5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 молитвы»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1236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liudmila_gurchenko_-_molitv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32813" y="35004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4075" y="0"/>
            <a:ext cx="4968875" cy="1773238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Молитва </a:t>
            </a:r>
            <a:b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жизни </a:t>
            </a:r>
            <a:b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человека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8130" name="Picture 2" descr="C:\Users\1\Desktop\молитва!\Молитва Солдат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19959" y="0"/>
            <a:ext cx="2424041" cy="3227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131" name="Picture 3" descr="C:\Users\1\Desktop\молитва!\Молитва Солдата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17435" y="4180334"/>
            <a:ext cx="4026565" cy="26776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132" name="Picture 4" descr="C:\Users\1\Desktop\молитва!\солдатская молитва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178958"/>
            <a:ext cx="4176465" cy="2679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133" name="Picture 5" descr="C:\Users\1\Desktop\молитва!\Молиться и ждать.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0"/>
            <a:ext cx="2759968" cy="3676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9" name="Picture 9" descr="C:\Users\1\Desktop\Фото и Картинки\КАРТИНКИ ВСЕ\КАРТИНКИ ОПК\молитва!\молитва\1209095168_2.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131840" y="-171400"/>
            <a:ext cx="2952328" cy="4316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134" name="Picture 6" descr="C:\Users\1\Desktop\молитва!\победа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-252413" y="-171450"/>
            <a:ext cx="10264776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5" dur="20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26403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6" descr="C:\Users\1\Desktop\небо!\Небо.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6988"/>
            <a:ext cx="9144000" cy="691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89138"/>
            <a:ext cx="8229600" cy="3024187"/>
          </a:xfrm>
        </p:spPr>
        <p:txBody>
          <a:bodyPr/>
          <a:lstStyle/>
          <a:p>
            <a:pPr>
              <a:defRPr/>
            </a:pPr>
            <a:r>
              <a:rPr lang="ru-RU" sz="32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«Молитва </a:t>
            </a:r>
            <a:br>
              <a:rPr lang="ru-RU" sz="32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Ангелу Хранителю» </a:t>
            </a:r>
            <a:br>
              <a:rPr lang="ru-RU" sz="32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Андрей Вяземский</a:t>
            </a:r>
            <a:r>
              <a:rPr lang="ru-RU" sz="32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61" name="Picture 5" descr="C:\Users\1\Desktop\Фото и Картинки\КАРТИНКИ ВСЕ\КАРТИНКИ ОПК\Архангел Гавриил,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16216" y="260648"/>
            <a:ext cx="1763688" cy="2327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3" name="Picture 7" descr="C:\Users\1\Desktop\ангел!\ИКОНА АНГЕЛА.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260648"/>
            <a:ext cx="1972320" cy="2270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4" name="Picture 8" descr="C:\Users\1\Desktop\ангел!\ИКОНА АНГЕЛА.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63888" y="3701485"/>
            <a:ext cx="1728192" cy="3156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5" name="Picture 9" descr="C:\Users\1\Desktop\ангел!\ангелы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5536" y="4149080"/>
            <a:ext cx="2026915" cy="2449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6" name="Picture 10" descr="C:\Users\1\Desktop\ангел!\Ангел, держащий икону Казанской Божией Матери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660233" y="4116002"/>
            <a:ext cx="2016224" cy="2350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9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C:\Documents and Settings\Пользователь\Рабочий стол\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1\Desktop\Фото и Картинки\ОПК 2\Азбука православия!!!\Церковная служба - Утреня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825" y="3263639"/>
            <a:ext cx="2520975" cy="33546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082" name="Picture 2" descr="C:\Users\1\Desktop\Фото и Картинки\КАРТИНКИ ВСЕ\КАРТИНКИ ОПК\Образы святых, иконы\1296142418_oar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43808" y="2564904"/>
            <a:ext cx="3772894" cy="2833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083" name="Picture 3" descr="C:\Users\1\Desktop\Фото и Картинки\КАРТИНКИ ВСЕ\КАРТИНКИ ОПК\Образы святых, иконы\Господь Вседержитель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32240" y="764704"/>
            <a:ext cx="2411760" cy="3127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79388" y="274638"/>
            <a:ext cx="6408737" cy="2290762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ПРАВОСЛАВИЕ – </a:t>
            </a:r>
            <a:b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правильно славить </a:t>
            </a:r>
            <a:br>
              <a:rPr lang="ru-RU" sz="28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Бога (Господа), т.е. </a:t>
            </a:r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МОЛИТЬСЯ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01 Let My Prayer Come True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316913" y="60213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992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5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50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C:\Users\1\Desktop\небо!\Небо.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46038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вал 8"/>
          <p:cNvSpPr/>
          <p:nvPr/>
        </p:nvSpPr>
        <p:spPr>
          <a:xfrm>
            <a:off x="6732588" y="2924175"/>
            <a:ext cx="2016125" cy="914400"/>
          </a:xfrm>
          <a:prstGeom prst="ellipse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6588125" y="1989138"/>
            <a:ext cx="2305050" cy="792162"/>
          </a:xfrm>
          <a:prstGeom prst="ellipse">
            <a:avLst/>
          </a:prstGeom>
          <a:solidFill>
            <a:srgbClr val="EA1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300788" y="908050"/>
            <a:ext cx="2303462" cy="865188"/>
          </a:xfrm>
          <a:prstGeom prst="ellipse">
            <a:avLst/>
          </a:prstGeom>
          <a:solidFill>
            <a:schemeClr val="bg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1116013" y="6021388"/>
            <a:ext cx="1584325" cy="836612"/>
          </a:xfrm>
          <a:prstGeom prst="ellipse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539750" y="5157788"/>
            <a:ext cx="2376488" cy="6985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179388" y="4076700"/>
            <a:ext cx="3024187" cy="698500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323850" y="3068638"/>
            <a:ext cx="1727200" cy="698500"/>
          </a:xfrm>
          <a:prstGeom prst="ellipse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250825" y="1844675"/>
            <a:ext cx="2160588" cy="914400"/>
          </a:xfrm>
          <a:prstGeom prst="ellipse">
            <a:avLst/>
          </a:prstGeom>
          <a:solidFill>
            <a:schemeClr val="bg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6588125" y="5949950"/>
            <a:ext cx="2066925" cy="769938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5435600" y="4941888"/>
            <a:ext cx="3240088" cy="914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6516688" y="3933825"/>
            <a:ext cx="2303462" cy="914400"/>
          </a:xfrm>
          <a:prstGeom prst="ellipse">
            <a:avLst/>
          </a:prstGeom>
          <a:solidFill>
            <a:srgbClr val="F0423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95288" y="908050"/>
            <a:ext cx="2881312" cy="86518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sz="2800" b="1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благодарность                                        искренность </a:t>
            </a:r>
          </a:p>
          <a:p>
            <a:pPr>
              <a:defRPr/>
            </a:pPr>
            <a:endParaRPr lang="ru-RU" sz="2800" b="1" i="1" dirty="0" smtClean="0">
              <a:solidFill>
                <a:srgbClr val="0012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ru-RU" sz="28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поддержка                                                   сердечность</a:t>
            </a:r>
          </a:p>
          <a:p>
            <a:pPr>
              <a:defRPr/>
            </a:pPr>
            <a:endParaRPr lang="ru-RU" sz="2800" b="1" i="1" dirty="0" smtClean="0">
              <a:solidFill>
                <a:srgbClr val="0012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ru-RU" sz="28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любовь                                                           похвала   </a:t>
            </a:r>
          </a:p>
          <a:p>
            <a:pPr>
              <a:buFontTx/>
              <a:buNone/>
              <a:defRPr/>
            </a:pPr>
            <a:r>
              <a:rPr lang="ru-RU" sz="28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FontTx/>
              <a:buNone/>
              <a:defRPr/>
            </a:pPr>
            <a:r>
              <a:rPr lang="ru-RU" sz="28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забота о близких                                         очищение </a:t>
            </a:r>
          </a:p>
          <a:p>
            <a:pPr>
              <a:buFontTx/>
              <a:buNone/>
              <a:defRPr/>
            </a:pPr>
            <a:endParaRPr lang="ru-RU" sz="2800" b="1" i="1" dirty="0" smtClean="0">
              <a:solidFill>
                <a:srgbClr val="0012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ru-RU" sz="28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сочувствие                                  радость общения</a:t>
            </a:r>
          </a:p>
          <a:p>
            <a:pPr>
              <a:buFontTx/>
              <a:buNone/>
              <a:defRPr/>
            </a:pPr>
            <a:r>
              <a:rPr lang="ru-RU" sz="28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Tx/>
              <a:buNone/>
              <a:defRPr/>
            </a:pPr>
            <a:r>
              <a:rPr lang="ru-RU" sz="28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защита                                               доброта </a:t>
            </a:r>
          </a:p>
        </p:txBody>
      </p:sp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714375" y="0"/>
            <a:ext cx="7972425" cy="857250"/>
          </a:xfrm>
        </p:spPr>
        <p:txBody>
          <a:bodyPr/>
          <a:lstStyle/>
          <a:p>
            <a:pPr>
              <a:defRPr/>
            </a:pP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МОЛИТВА:</a:t>
            </a:r>
          </a:p>
        </p:txBody>
      </p:sp>
      <p:cxnSp>
        <p:nvCxnSpPr>
          <p:cNvPr id="21" name="Скругленная соединительная линия 20"/>
          <p:cNvCxnSpPr/>
          <p:nvPr/>
        </p:nvCxnSpPr>
        <p:spPr>
          <a:xfrm rot="16200000" flipH="1">
            <a:off x="1584325" y="3105150"/>
            <a:ext cx="4895850" cy="1511300"/>
          </a:xfrm>
          <a:prstGeom prst="curvedConnector3">
            <a:avLst>
              <a:gd name="adj1" fmla="val 5000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Скругленная соединительная линия 23"/>
          <p:cNvCxnSpPr/>
          <p:nvPr/>
        </p:nvCxnSpPr>
        <p:spPr>
          <a:xfrm rot="16200000" flipH="1">
            <a:off x="1656556" y="3177382"/>
            <a:ext cx="3959225" cy="2303462"/>
          </a:xfrm>
          <a:prstGeom prst="curvedConnector3">
            <a:avLst>
              <a:gd name="adj1" fmla="val 5000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Скругленная соединительная линия 26"/>
          <p:cNvCxnSpPr/>
          <p:nvPr/>
        </p:nvCxnSpPr>
        <p:spPr>
          <a:xfrm rot="16200000" flipH="1">
            <a:off x="2016125" y="3536950"/>
            <a:ext cx="2879725" cy="2663825"/>
          </a:xfrm>
          <a:prstGeom prst="curvedConnector3">
            <a:avLst>
              <a:gd name="adj1" fmla="val 5000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Скругленная соединительная линия 28"/>
          <p:cNvCxnSpPr/>
          <p:nvPr/>
        </p:nvCxnSpPr>
        <p:spPr>
          <a:xfrm rot="16200000" flipH="1">
            <a:off x="3167856" y="4545807"/>
            <a:ext cx="1800225" cy="1582738"/>
          </a:xfrm>
          <a:prstGeom prst="curvedConnector3">
            <a:avLst>
              <a:gd name="adj1" fmla="val 5000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Скругленная соединительная линия 30"/>
          <p:cNvCxnSpPr/>
          <p:nvPr/>
        </p:nvCxnSpPr>
        <p:spPr>
          <a:xfrm>
            <a:off x="2916238" y="5516563"/>
            <a:ext cx="1871662" cy="720725"/>
          </a:xfrm>
          <a:prstGeom prst="curvedConnector3">
            <a:avLst>
              <a:gd name="adj1" fmla="val 5000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Скругленная соединительная линия 32"/>
          <p:cNvCxnSpPr/>
          <p:nvPr/>
        </p:nvCxnSpPr>
        <p:spPr>
          <a:xfrm flipV="1">
            <a:off x="2700338" y="6237288"/>
            <a:ext cx="2087562" cy="215900"/>
          </a:xfrm>
          <a:prstGeom prst="curvedConnector3">
            <a:avLst>
              <a:gd name="adj1" fmla="val 5000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Скругленная соединительная линия 34"/>
          <p:cNvCxnSpPr/>
          <p:nvPr/>
        </p:nvCxnSpPr>
        <p:spPr>
          <a:xfrm rot="5400000">
            <a:off x="3095626" y="3033712"/>
            <a:ext cx="4824412" cy="1439863"/>
          </a:xfrm>
          <a:prstGeom prst="curvedConnector3">
            <a:avLst>
              <a:gd name="adj1" fmla="val 5000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Скругленная соединительная линия 36"/>
          <p:cNvCxnSpPr/>
          <p:nvPr/>
        </p:nvCxnSpPr>
        <p:spPr>
          <a:xfrm rot="5400000">
            <a:off x="3852069" y="3356769"/>
            <a:ext cx="3671887" cy="1800225"/>
          </a:xfrm>
          <a:prstGeom prst="curvedConnector3">
            <a:avLst>
              <a:gd name="adj1" fmla="val 5000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Скругленная соединительная линия 38"/>
          <p:cNvCxnSpPr/>
          <p:nvPr/>
        </p:nvCxnSpPr>
        <p:spPr>
          <a:xfrm rot="5400000">
            <a:off x="4391819" y="3825081"/>
            <a:ext cx="2736850" cy="1944688"/>
          </a:xfrm>
          <a:prstGeom prst="curvedConnector3">
            <a:avLst>
              <a:gd name="adj1" fmla="val 5000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Скругленная соединительная линия 40"/>
          <p:cNvCxnSpPr/>
          <p:nvPr/>
        </p:nvCxnSpPr>
        <p:spPr>
          <a:xfrm rot="5400000">
            <a:off x="4752181" y="4401344"/>
            <a:ext cx="1800225" cy="1728788"/>
          </a:xfrm>
          <a:prstGeom prst="curvedConnector3">
            <a:avLst>
              <a:gd name="adj1" fmla="val 5000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Скругленная соединительная линия 43"/>
          <p:cNvCxnSpPr/>
          <p:nvPr/>
        </p:nvCxnSpPr>
        <p:spPr>
          <a:xfrm rot="5400000">
            <a:off x="4679950" y="5481638"/>
            <a:ext cx="863600" cy="647700"/>
          </a:xfrm>
          <a:prstGeom prst="curvedConnector3">
            <a:avLst>
              <a:gd name="adj1" fmla="val 5000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Скругленная соединительная линия 45"/>
          <p:cNvCxnSpPr/>
          <p:nvPr/>
        </p:nvCxnSpPr>
        <p:spPr>
          <a:xfrm rot="10800000">
            <a:off x="4787900" y="6237288"/>
            <a:ext cx="1800225" cy="71437"/>
          </a:xfrm>
          <a:prstGeom prst="curvedConnector3">
            <a:avLst>
              <a:gd name="adj1" fmla="val 5000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6" name="Picture 6" descr="C:\Users\1\Desktop\молитва!\c2385808dcd9150e0359115bb69539dc5e7fd95938645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39752" y="1052736"/>
            <a:ext cx="4597437" cy="39441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3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23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3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0"/>
                            </p:stCondLst>
                            <p:childTnLst>
                              <p:par>
                                <p:cTn id="66" presetID="23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1000"/>
                            </p:stCondLst>
                            <p:childTnLst>
                              <p:par>
                                <p:cTn id="72" presetID="23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000"/>
                            </p:stCondLst>
                            <p:childTnLst>
                              <p:par>
                                <p:cTn id="78" presetID="23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3000"/>
                            </p:stCondLst>
                            <p:childTnLst>
                              <p:par>
                                <p:cTn id="84" presetID="23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4000"/>
                            </p:stCondLst>
                            <p:childTnLst>
                              <p:par>
                                <p:cTn id="90" presetID="23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5000"/>
                            </p:stCondLst>
                            <p:childTnLst>
                              <p:par>
                                <p:cTn id="96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98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5538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875"/>
            <a:ext cx="9144000" cy="5040313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ru-RU" sz="40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выражение </a:t>
            </a:r>
          </a:p>
          <a:p>
            <a:pPr algn="ctr">
              <a:buFontTx/>
              <a:buNone/>
              <a:defRPr/>
            </a:pPr>
            <a:r>
              <a:rPr lang="ru-RU" sz="40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«знать, как «Отче наш», </a:t>
            </a:r>
          </a:p>
          <a:p>
            <a:pPr algn="ctr">
              <a:buFontTx/>
              <a:buNone/>
              <a:defRPr/>
            </a:pPr>
            <a:r>
              <a:rPr lang="ru-RU" sz="40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т.е. знать очень твёрдо и точно. Спросите у родителей или других родных, </a:t>
            </a:r>
          </a:p>
          <a:p>
            <a:pPr algn="ctr">
              <a:buFontTx/>
              <a:buNone/>
              <a:defRPr/>
            </a:pPr>
            <a:r>
              <a:rPr lang="ru-RU" sz="40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что, по их мнению, вы должны знать как «Отче наш».</a:t>
            </a:r>
            <a:endParaRPr lang="ru-RU" sz="5400" b="1" i="1" dirty="0">
              <a:solidFill>
                <a:srgbClr val="0012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 descr="C:\Users\1\Desktop\небо!\одуванчик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852738"/>
            <a:ext cx="8229600" cy="1296987"/>
          </a:xfrm>
        </p:spPr>
        <p:txBody>
          <a:bodyPr/>
          <a:lstStyle/>
          <a:p>
            <a:pPr>
              <a:defRPr/>
            </a:pPr>
            <a:r>
              <a:rPr lang="ru-RU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МОЛИТВА</a:t>
            </a:r>
            <a:endParaRPr lang="ru-RU" sz="4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9154" name="Picture 2" descr="C:\Users\1\Desktop\молитва!\Молящаяся Анна Автор Лилия Титова.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447431"/>
            <a:ext cx="2411760" cy="34105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9156" name="Picture 4" descr="C:\Users\1\Desktop\молитва!\x_0e5b7a4f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76256" y="0"/>
            <a:ext cx="2267744" cy="3164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9157" name="Picture 5" descr="C:\Users\1\Desktop\молитва!\post_18800_1261554172_med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88224" y="3484612"/>
            <a:ext cx="2555776" cy="3373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9158" name="Picture 6" descr="C:\Users\1\Desktop\молитва!\0_9954_7e6661fa_XL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0"/>
            <a:ext cx="3674705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9159" name="Picture 7" descr="C:\Users\1\Desktop\молитва!\65568797_1287627513_the_prayer_by_Amosb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087216" y="3861048"/>
            <a:ext cx="2996952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9160" name="Picture 8" descr="C:\Users\1\Desktop\молитва!\Истинно любит тебя тот , кто в тайне молится о тебе , ни смотря ни на что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923928" y="0"/>
            <a:ext cx="2226295" cy="3120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9161" name="Picture 9" descr="C:\Users\1\Desktop\молитва!\Молитва за ближних.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-252537" y="0"/>
            <a:ext cx="9669181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01 Let My Prayer Come True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8675688" y="62372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2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5" dur="20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9" dur="20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000"/>
                            </p:stCondLst>
                            <p:childTnLst>
                              <p:par>
                                <p:cTn id="3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3" dur="2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25992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:\Documents and Settings\Пользователь\Рабочий стол\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одержимое 2"/>
          <p:cNvSpPr>
            <a:spLocks noGrp="1"/>
          </p:cNvSpPr>
          <p:nvPr>
            <p:ph/>
          </p:nvPr>
        </p:nvSpPr>
        <p:spPr>
          <a:xfrm>
            <a:off x="3500438" y="274638"/>
            <a:ext cx="5500687" cy="5851525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ru-RU" sz="44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«И буду вам Отцом, и вы будете моими сынами и дочерями, говорит </a:t>
            </a:r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Господь</a:t>
            </a:r>
            <a:r>
              <a:rPr lang="ru-RU" sz="44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Вседержитель» - </a:t>
            </a:r>
          </a:p>
          <a:p>
            <a:pPr algn="r">
              <a:buFontTx/>
              <a:buNone/>
              <a:defRPr/>
            </a:pPr>
            <a:r>
              <a:rPr lang="ru-RU" dirty="0" smtClean="0">
                <a:solidFill>
                  <a:srgbClr val="001236"/>
                </a:solidFill>
              </a:rPr>
              <a:t>                                          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Священное Писание.</a:t>
            </a:r>
          </a:p>
        </p:txBody>
      </p:sp>
      <p:pic>
        <p:nvPicPr>
          <p:cNvPr id="4099" name="Picture 3" descr="C:\Documents and Settings\Света\Рабочий стол\картинки- ОПК\Спас Вседержитель с историей образа. Икона русского мастера последней четверти 17 века. Из собрания Иркутского художественного музея..bmp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9" y="1829695"/>
            <a:ext cx="3312368" cy="3686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 descr="IMG_000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одержимое 2"/>
          <p:cNvSpPr>
            <a:spLocks noGrp="1"/>
          </p:cNvSpPr>
          <p:nvPr>
            <p:ph/>
          </p:nvPr>
        </p:nvSpPr>
        <p:spPr>
          <a:xfrm>
            <a:off x="428625" y="214313"/>
            <a:ext cx="8229600" cy="6357937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ru-RU" sz="7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Молитва</a:t>
            </a:r>
          </a:p>
          <a:p>
            <a:pPr algn="ctr">
              <a:defRPr/>
            </a:pPr>
            <a:r>
              <a:rPr lang="ru-RU" sz="48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«мол» (лат. </a:t>
            </a:r>
            <a:r>
              <a:rPr lang="en-US" sz="48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mollire-</a:t>
            </a:r>
            <a:r>
              <a:rPr lang="ru-RU" sz="48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умягчать)</a:t>
            </a:r>
          </a:p>
          <a:p>
            <a:pPr algn="ctr">
              <a:buFontTx/>
              <a:buNone/>
              <a:defRPr/>
            </a:pPr>
            <a:r>
              <a:rPr lang="ru-RU" sz="48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Font typeface="Arial" pitchFamily="34" charset="0"/>
              <a:buChar char="•"/>
              <a:defRPr/>
            </a:pPr>
            <a:r>
              <a:rPr lang="ru-RU" sz="48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разговор с Богом, </a:t>
            </a:r>
          </a:p>
          <a:p>
            <a:pPr algn="ctr">
              <a:buFontTx/>
              <a:buNone/>
              <a:defRPr/>
            </a:pPr>
            <a:r>
              <a:rPr lang="ru-RU" sz="48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мольба к Нему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CCFFCC"/>
            </a:gs>
            <a:gs pos="100000">
              <a:srgbClr val="9933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5508625" cy="1125538"/>
          </a:xfrm>
        </p:spPr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rgbClr val="99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МОЛИТВ: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95513" y="333375"/>
            <a:ext cx="6408737" cy="6191250"/>
          </a:xfrm>
        </p:spPr>
        <p:txBody>
          <a:bodyPr/>
          <a:lstStyle/>
          <a:p>
            <a:pPr marL="0" algn="ctr">
              <a:buFontTx/>
              <a:buNone/>
              <a:defRPr/>
            </a:pPr>
            <a:r>
              <a:rPr lang="ru-RU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   </a:t>
            </a:r>
          </a:p>
          <a:p>
            <a:pPr marL="0">
              <a:buFontTx/>
              <a:buNone/>
              <a:defRPr/>
            </a:pPr>
            <a:r>
              <a:rPr lang="ru-RU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  </a:t>
            </a:r>
            <a:r>
              <a:rPr lang="ru-RU" sz="48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ПРОСЬБА</a:t>
            </a:r>
          </a:p>
          <a:p>
            <a:pPr marL="0" indent="0" algn="ctr">
              <a:buFontTx/>
              <a:buNone/>
              <a:defRPr/>
            </a:pPr>
            <a:r>
              <a:rPr lang="ru-RU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ru-RU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</a:p>
          <a:p>
            <a:pPr marL="0" indent="0">
              <a:buFontTx/>
              <a:buNone/>
              <a:defRPr/>
            </a:pPr>
            <a:r>
              <a:rPr lang="ru-RU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   </a:t>
            </a:r>
            <a:r>
              <a:rPr lang="ru-RU" sz="48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ПОХВАЛА</a:t>
            </a:r>
          </a:p>
          <a:p>
            <a:pPr marL="0" indent="0" algn="ctr">
              <a:buFontTx/>
              <a:buNone/>
              <a:defRPr/>
            </a:pPr>
            <a:endParaRPr lang="ru-RU" sz="4800" b="1" i="1" u="sng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FontTx/>
              <a:buNone/>
              <a:defRPr/>
            </a:pPr>
            <a:r>
              <a:rPr lang="ru-RU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 </a:t>
            </a:r>
            <a:r>
              <a:rPr lang="ru-RU" sz="48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БЛАГОДАРНОСТЬ</a:t>
            </a:r>
          </a:p>
          <a:p>
            <a:pPr algn="ctr">
              <a:buFontTx/>
              <a:buNone/>
              <a:defRPr/>
            </a:pPr>
            <a:endParaRPr lang="ru-RU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1" name="Picture 5" descr="C:\Users\1\Desktop\Фото и Картинки\КАРТИНКИ ВСЕ\КАРТИНКИ ОПК\35000_Dove_of_Peace_(Golub__mira)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081778"/>
            <a:ext cx="2915816" cy="3776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C:\Users\1\Desktop\молитва!\322838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72200" y="0"/>
            <a:ext cx="2771800" cy="40464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6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C:\Documents and Settings\Пользователь\Рабочий стол\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Молитва – просьба 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Char char="-"/>
              <a:defRPr/>
            </a:pPr>
            <a:r>
              <a:rPr lang="ru-RU" sz="40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прошение помощи и разных благ…</a:t>
            </a:r>
          </a:p>
          <a:p>
            <a:pPr algn="ctr">
              <a:buFontTx/>
              <a:buNone/>
              <a:defRPr/>
            </a:pPr>
            <a:endParaRPr lang="ru-RU" sz="4000" b="1" i="1" dirty="0" smtClean="0">
              <a:solidFill>
                <a:srgbClr val="0012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Tx/>
              <a:buChar char="-"/>
              <a:defRPr/>
            </a:pPr>
            <a:r>
              <a:rPr lang="ru-RU" sz="40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просьба о защите от…</a:t>
            </a:r>
          </a:p>
          <a:p>
            <a:pPr algn="ctr">
              <a:buFontTx/>
              <a:buNone/>
              <a:defRPr/>
            </a:pPr>
            <a:endParaRPr lang="ru-RU" sz="4000" b="1" i="1" dirty="0" smtClean="0">
              <a:solidFill>
                <a:srgbClr val="0012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Tx/>
              <a:buChar char="-"/>
              <a:defRPr/>
            </a:pPr>
            <a:r>
              <a:rPr lang="ru-RU" sz="40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просьба о духовных дарах</a:t>
            </a:r>
          </a:p>
          <a:p>
            <a:pPr algn="ctr">
              <a:buFontTx/>
              <a:buChar char="-"/>
              <a:defRPr/>
            </a:pPr>
            <a:endParaRPr lang="ru-RU" b="1" i="1" dirty="0">
              <a:solidFill>
                <a:srgbClr val="0012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 descr="C:\Documents and Settings\Пользователь\Рабочий стол\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Молитва – благодарение 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1268413"/>
            <a:ext cx="8713787" cy="5329237"/>
          </a:xfrm>
        </p:spPr>
        <p:txBody>
          <a:bodyPr/>
          <a:lstStyle/>
          <a:p>
            <a:pPr algn="ctr">
              <a:buFontTx/>
              <a:buChar char="-"/>
              <a:defRPr/>
            </a:pPr>
            <a:r>
              <a:rPr lang="ru-RU" sz="40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Благодарность за получение желаемого</a:t>
            </a:r>
          </a:p>
          <a:p>
            <a:pPr algn="ctr">
              <a:buFontTx/>
              <a:buNone/>
              <a:defRPr/>
            </a:pPr>
            <a:endParaRPr lang="ru-RU" sz="4000" b="1" i="1" dirty="0" smtClean="0">
              <a:solidFill>
                <a:srgbClr val="0012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Tx/>
              <a:buNone/>
              <a:defRPr/>
            </a:pPr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Молитва – славословие </a:t>
            </a:r>
          </a:p>
          <a:p>
            <a:pPr algn="ctr">
              <a:buFontTx/>
              <a:buChar char="-"/>
              <a:defRPr/>
            </a:pPr>
            <a:r>
              <a:rPr lang="ru-RU" sz="40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Радость от встречи с Богом</a:t>
            </a:r>
          </a:p>
          <a:p>
            <a:pPr algn="ctr">
              <a:buFontTx/>
              <a:buNone/>
              <a:defRPr/>
            </a:pPr>
            <a:r>
              <a:rPr lang="ru-RU" sz="4000" b="1" i="1" dirty="0" smtClean="0">
                <a:solidFill>
                  <a:srgbClr val="0012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__________________________</a:t>
            </a:r>
          </a:p>
          <a:p>
            <a:pPr algn="ctr">
              <a:buFontTx/>
              <a:buNone/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Молиться:  в беде и в радости, одному и все вместе, вслух и про себя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761800"/>
            </a:gs>
            <a:gs pos="50000">
              <a:srgbClr val="FF3300"/>
            </a:gs>
            <a:gs pos="100000">
              <a:srgbClr val="7618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5"/>
          <p:cNvSpPr>
            <a:spLocks noGrp="1"/>
          </p:cNvSpPr>
          <p:nvPr>
            <p:ph type="title"/>
          </p:nvPr>
        </p:nvSpPr>
        <p:spPr>
          <a:xfrm>
            <a:off x="214313" y="274638"/>
            <a:ext cx="8929687" cy="1143000"/>
          </a:xfrm>
        </p:spPr>
        <p:txBody>
          <a:bodyPr/>
          <a:lstStyle/>
          <a:p>
            <a:pPr algn="l"/>
            <a:r>
              <a:rPr lang="ru-RU" sz="2800" b="1" i="1" smtClean="0"/>
              <a:t>«Молитва очищает ум и освящает сердце»</a:t>
            </a:r>
            <a:br>
              <a:rPr lang="ru-RU" sz="2800" b="1" i="1" smtClean="0"/>
            </a:br>
            <a:r>
              <a:rPr lang="ru-RU" sz="3200" smtClean="0"/>
              <a:t>                                                    </a:t>
            </a:r>
            <a:r>
              <a:rPr lang="ru-RU" sz="2400" smtClean="0"/>
              <a:t>игумен Савва.</a:t>
            </a:r>
          </a:p>
        </p:txBody>
      </p:sp>
      <p:pic>
        <p:nvPicPr>
          <p:cNvPr id="7172" name="Picture 4" descr="C:\Documents and Settings\Света\Рабочий стол\С.Ю. ОПК\novgorod1[1]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83568" y="3212976"/>
            <a:ext cx="3830794" cy="2657701"/>
          </a:xfrm>
          <a:effectLst>
            <a:softEdge rad="112500"/>
          </a:effectLst>
        </p:spPr>
      </p:pic>
      <p:pic>
        <p:nvPicPr>
          <p:cNvPr id="9222" name="Picture 6" descr="C:\Users\1\Desktop\Курсы\Игумен Савва !\САВВА СТОРОЖЕВСКИЙ, святой преподобный. Образ с благословением Саввино-Сторожевской обители.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463" y="1809750"/>
            <a:ext cx="3527425" cy="4786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1" descr="57302489_30c2444832a4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754438" cy="1143000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«Молитва дитяти»  </a:t>
            </a:r>
            <a:b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Иван Никитин</a:t>
            </a:r>
            <a:b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Хор Турецкого - Ki Mi Zion (еврейская молитва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32813" y="638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71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6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1823</TotalTime>
  <Words>510</Words>
  <Application>Microsoft Office PowerPoint</Application>
  <PresentationFormat>Экран (4:3)</PresentationFormat>
  <Paragraphs>96</Paragraphs>
  <Slides>22</Slides>
  <Notes>1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Times New Roman</vt:lpstr>
      <vt:lpstr>Оформление по умолчанию</vt:lpstr>
      <vt:lpstr>                         Православная молитва        </vt:lpstr>
      <vt:lpstr>ПРАВОСЛАВИЕ –  правильно славить  Бога (Господа), т.е. МОЛИТЬСЯ</vt:lpstr>
      <vt:lpstr>Слайд 3</vt:lpstr>
      <vt:lpstr>Слайд 4</vt:lpstr>
      <vt:lpstr>Виды МОЛИТВ:</vt:lpstr>
      <vt:lpstr>Молитва – просьба </vt:lpstr>
      <vt:lpstr>Молитва – благодарение </vt:lpstr>
      <vt:lpstr>«Молитва очищает ум и освящает сердце»                                                     игумен Савва.</vt:lpstr>
      <vt:lpstr>«Молитва дитяти»   Иван Никитин </vt:lpstr>
      <vt:lpstr>«Есть благочестивая     традиция…» ИСКРЕННО,               СЕРДЕЧНО,                        ПРАВИЛЬНО              </vt:lpstr>
      <vt:lpstr>СВЯТЫЕ</vt:lpstr>
      <vt:lpstr>Молитва Иисусова -   «Господи Иисусе Христе, Сыне Божий, помилуй меня, грешнаго».    (освящает и душу , и сердце христианина)</vt:lpstr>
      <vt:lpstr>Священная Книга  Христиан</vt:lpstr>
      <vt:lpstr>« И все, чего ни просите в молитве с верою, получите» (Евангелие от Матфея) </vt:lpstr>
      <vt:lpstr>О МОЛИТВЕ  в храме </vt:lpstr>
      <vt:lpstr>Слайд 16</vt:lpstr>
      <vt:lpstr>«Свет в храмине от свечи,  а в душе  от молитвы» </vt:lpstr>
      <vt:lpstr>Молитва  в жизни  человека</vt:lpstr>
      <vt:lpstr>«Молитва  Ангелу Хранителю»  Андрей Вяземский    </vt:lpstr>
      <vt:lpstr>МОЛИТВА:</vt:lpstr>
      <vt:lpstr>Домашнее задание:</vt:lpstr>
      <vt:lpstr>МОЛИТВА</vt:lpstr>
    </vt:vector>
  </TitlesOfParts>
  <Company>МОУСОШ №89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«маленького человека»  в русском искусстве XIX века. </dc:title>
  <dc:creator>Пользователь</dc:creator>
  <cp:lastModifiedBy>iac-u2</cp:lastModifiedBy>
  <cp:revision>182</cp:revision>
  <dcterms:created xsi:type="dcterms:W3CDTF">2009-11-14T07:59:35Z</dcterms:created>
  <dcterms:modified xsi:type="dcterms:W3CDTF">2014-02-13T12:37:32Z</dcterms:modified>
</cp:coreProperties>
</file>